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33" r:id="rId51"/>
    <p:sldId id="334" r:id="rId52"/>
    <p:sldId id="33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5"/>
    <p:restoredTop sz="85210"/>
  </p:normalViewPr>
  <p:slideViewPr>
    <p:cSldViewPr snapToGrid="0" snapToObjects="1">
      <p:cViewPr varScale="1">
        <p:scale>
          <a:sx n="97" d="100"/>
          <a:sy n="97" d="100"/>
        </p:scale>
        <p:origin x="2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tudent76543/Data-Wrangle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tudent76543/Data_Visualization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tudent76543/SQL_EDA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tudent76543/Folium_notebook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tudent76543/Plotly_Dash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tudent76543/Model_Development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tudent76543/Data_Collection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tudent76543/WebScrape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286181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SpaceY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, inc.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John Smith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Data Scientist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07062023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https://</a:t>
            </a:r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example.spacey.edu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johnsmith@example.com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10414"/>
            <a:ext cx="5325989" cy="4566549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Loaded from CSV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Characterize the data: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Quantify missing values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Validate data types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number of flights per landing site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number of flights by orbit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mission outcome by orbit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Engineering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Categorical Feature ‘Class’ to identify successful and failed landings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Success Rates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average success rate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Archive: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https://github.com/Cstudent76543/Data-Wrangle.git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picture containing text, diagram, plan, screenshot&#10;&#10;Description automatically generated">
            <a:extLst>
              <a:ext uri="{FF2B5EF4-FFF2-40B4-BE49-F238E27FC236}">
                <a16:creationId xmlns:a16="http://schemas.microsoft.com/office/drawing/2014/main" id="{AFEEAE77-1471-BB45-85D5-7D5C2061B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10414"/>
            <a:ext cx="5631923" cy="41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84282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Selected for EDA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Flight Number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&amp; Time Series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Increased as Flight numbers increased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Massive payloads were less likely to return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vs. Flight Number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&amp; Time Series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Frequency of launches per site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success became more common, other sites used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Launch Site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&amp; Time Series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sites did not deal with Massive Payloads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vs. Orbit Type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orbits had much higher success rates than others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Archive: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/Cstudent76543/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Data_Visualization.git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BC2924-32FA-FC5C-94E2-B48610AA7788}"/>
              </a:ext>
            </a:extLst>
          </p:cNvPr>
          <p:cNvSpPr txBox="1">
            <a:spLocks/>
          </p:cNvSpPr>
          <p:nvPr/>
        </p:nvSpPr>
        <p:spPr>
          <a:xfrm>
            <a:off x="6096000" y="2312300"/>
            <a:ext cx="5842824" cy="22295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Orbit Type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Very Low Earth Orbit Flights occur later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orbits have little correlation with flight number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Orbit Type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orbits were more successful with massive payloads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by Year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increased by year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~5% in 2015 -&gt; ~60% in 2020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run on data: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 Names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5 launches from sites beginning with ‘CCA’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total Payload Mass (kg) for all missions on behalf of 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mean Payload mass for the Falcon 9 booster v1.1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date of first successful landing to a ground pad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names from Boosters with mass between 4000 &amp; 6000 successfully landing on drone ships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Total success and failure outcomes from all the missions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Booster Versions having carried the maximum payload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2015, Display months with failure outcomes on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droneships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launch site and booster versions.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20100604 to 20170320: Count successful landing outcomes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Archive: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https://github.com/Cstudent76543/SQL_EDA.git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Objects generated: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Background map where all the other objects are placed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Objects: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location shading around each launch site region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Objects: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Prominent nearby features for each launch site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each launch site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 coded mission success and failure by launch site and mission number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each launch outcome at each launch site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long for feature identification and distance calcs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Graphically represent distance from the launch site to various prominent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Archive: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https://github.com/Cstudent76543/Folium_notebook.git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Components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Selection Drop Down: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Default to ‘ALL’ – Gives overview of success rate for all sites, easy to identify higher rates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 Launch Site: Allowed a deeper dive into the success rates and frequency at each particular site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Pie Charts: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Frequency of Success and total missions from each site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Provided an easy way to visualize how payload impacted success rate by launch site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vs. Mission Outcome Scatter Chart: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Classified by mission outcome, easy to identify correlation between sites and payload on mission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Archive: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/Cstudent76543/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Plotly_Dash.git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4762"/>
            <a:ext cx="5007938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 &amp; Assessment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One-Hot-Encoded Independent Variables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Scaled Independent Variables to common range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 aside 20% of samples for testing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4 different classification models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hyperparameter tuning for f1 score and k-fold validation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Tested each model on Test Data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Further assessment for Positive Predictive score from confusion matrix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Relative impact of predictive features on successful recovery of Falcon 9 boosters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Archive: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/Cstudent76543/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Model_Development.git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 descr="A picture containing text, diagram, plan, font&#10;&#10;Description automatically generated">
            <a:extLst>
              <a:ext uri="{FF2B5EF4-FFF2-40B4-BE49-F238E27FC236}">
                <a16:creationId xmlns:a16="http://schemas.microsoft.com/office/drawing/2014/main" id="{789B0F1C-8180-022F-4396-A65C00171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1444762"/>
            <a:ext cx="5325990" cy="4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902338" y="1487348"/>
            <a:ext cx="10250945" cy="48320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Features Identified</a:t>
            </a:r>
          </a:p>
          <a:p>
            <a:pPr lvl="2">
              <a:lnSpc>
                <a:spcPct val="100000"/>
              </a:lnSpc>
              <a:spcBef>
                <a:spcPts val="7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 Fins &amp; Legs, Serial number of the booster, orbit, payload, launch site, re-use of the booster all play important roles in the successful recovery of the Falcon 9 boosters. Launches have been increasing success frequency over time, from 5% -&gt; 60% in under a decade.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Strong trends in payload, orbit, launch site and flight number to successful outcomes.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analytics: See Below Sections for Screen Shots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Launch sites have had higher frequency of success in recovery of the Falcon 9 Boosters, but this is likely due to the payload and destination orbit of later launches.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three of the 4 chosen models achieved 88% in harmonic accuracy (f1-Score) the logistic regression model lends itself better to our use case. The ability to generate consistent direct probabilities without additional pre-processing is exactly what we want to address the original problem.</a:t>
            </a:r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i.e. To predict which launches will result in a successful landing, we want to assign a probability to the outcome and have confidence in that prediction when it occurs.</a:t>
            </a:r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Logistic Regression Model </a:t>
            </a: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satisifies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this requirement with 80%+ F1 score and 80% Positive Predictive score.</a:t>
            </a:r>
          </a:p>
          <a:p>
            <a:pPr lvl="1">
              <a:spcBef>
                <a:spcPts val="700"/>
              </a:spcBef>
            </a:pPr>
            <a:endParaRPr lang="en-US" sz="1800" dirty="0"/>
          </a:p>
          <a:p>
            <a:pPr marL="457200" lvl="1" indent="0">
              <a:spcBef>
                <a:spcPts val="700"/>
              </a:spcBef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was the primary launch site for early, failure prone launches. It remains the highest frequency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~20 launches the success rate began to climb at all sites and KSC-LC 39A started to be used.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KSC-LC 39A has a high frequency of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A69FD2F-FBF0-8C89-0AF2-9441D715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296988"/>
            <a:ext cx="5092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 has not launched a payload over 10000 kg in the sample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a wide range of payload mass in it’s launch history. Most of the heaviest payloads successfully launched with a recovered Falcon 9 booster come from this site.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9B00B23E-D6B7-8C0E-D625-F2057D6A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11" y="1309345"/>
            <a:ext cx="5092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SSO, HEO, GEO and ES-L1 Orbits have close to 100% success rates in recovery of the booster.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orbits have success rates over 80%.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Orbits are the worst orbits, only about 50% success rate.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6A1DA4EC-1611-FA5F-469F-B67AC81DD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92" y="1249687"/>
            <a:ext cx="5559380" cy="477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Launches have only recently been done, which could explain their higher success rate in recovery.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and ISS orbits have continued to be prone to failure despite higher flight numbers.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blue and orange dots&#10;&#10;Description automatically generated with low confidence">
            <a:extLst>
              <a:ext uri="{FF2B5EF4-FFF2-40B4-BE49-F238E27FC236}">
                <a16:creationId xmlns:a16="http://schemas.microsoft.com/office/drawing/2014/main" id="{A2F68E70-D468-26AD-6EC6-62494F0D3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11" y="1453573"/>
            <a:ext cx="5092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Orbits seem to be unaffected by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all VLEO Orbit missions were performed with close to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missions carry between 2000 and 6000 kg in payload mass.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189F2F17-AECA-CA98-24F2-6BB1219A6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11" y="1296988"/>
            <a:ext cx="5092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recovery of the Falcon 9 booster has become more frequent with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~5% in 2015 to nearly 60% in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flights continue, they are likely to result in more successful booster recovery efforts.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FF2AF3C9-CEBA-9C5E-1DB4-FE1C2E26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11" y="1453573"/>
            <a:ext cx="5092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7177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names were pulled from the SQL database table with a SELECT statement combined with DISTINCT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black screen&#10;&#10;Description automatically generated with low confidence">
            <a:extLst>
              <a:ext uri="{FF2B5EF4-FFF2-40B4-BE49-F238E27FC236}">
                <a16:creationId xmlns:a16="http://schemas.microsoft.com/office/drawing/2014/main" id="{153EFB05-5563-E45F-91AA-57F295A6C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713" y="1352289"/>
            <a:ext cx="5970259" cy="48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37792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Applying WHERE, LIKE and LIMIT clauses to the SELECT statement generated this list.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77C5C0-D217-B4F3-2A61-A4C55E51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21" y="1490675"/>
            <a:ext cx="6757569" cy="453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6703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SUM() function combined with WHERE and LIKE with the SELECT Statement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screenshot of a black screen&#10;&#10;Description automatically generated with low confidence">
            <a:extLst>
              <a:ext uri="{FF2B5EF4-FFF2-40B4-BE49-F238E27FC236}">
                <a16:creationId xmlns:a16="http://schemas.microsoft.com/office/drawing/2014/main" id="{B50A3181-3D7C-B672-E427-8526C553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67" y="1350963"/>
            <a:ext cx="6146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23214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 the AVG() function combined with a WHERE and LIKE clause for the SELECT statement.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EDDD3C-5801-C4BC-AB0F-30B00BEBA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511" y="1505586"/>
            <a:ext cx="7023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28515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 the MIN() function in combination with WHERE and LIKE clauses to the SELECT statement.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BF5CD7-5A98-AE03-3D57-ECB9183A2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872" y="1556386"/>
            <a:ext cx="71501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07145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Logical Operators in the WHERE clause to combine the Landing Outcome with Success.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BE28EB-BE19-4B65-D80B-89AF2A7E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824" y="1461955"/>
            <a:ext cx="6271787" cy="45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2824466"/>
            <a:ext cx="5117219" cy="21045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Historical Data on failed /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Data for Predictive Patterns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 a classification machine model to predict successful recoveries given certain parameters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99423CE-1041-FD68-CA3D-7A1535AED561}"/>
              </a:ext>
            </a:extLst>
          </p:cNvPr>
          <p:cNvSpPr txBox="1">
            <a:spLocks/>
          </p:cNvSpPr>
          <p:nvPr/>
        </p:nvSpPr>
        <p:spPr>
          <a:xfrm>
            <a:off x="770011" y="1461778"/>
            <a:ext cx="5325989" cy="15756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Goals: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 a means to predict Successful recovery of Falcon 9 Stage 1 Boosters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522F3-BDF7-6F51-6FF3-273B46D396D6}"/>
              </a:ext>
            </a:extLst>
          </p:cNvPr>
          <p:cNvSpPr txBox="1">
            <a:spLocks/>
          </p:cNvSpPr>
          <p:nvPr/>
        </p:nvSpPr>
        <p:spPr>
          <a:xfrm>
            <a:off x="770011" y="4735809"/>
            <a:ext cx="5325989" cy="188842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Predictive Factors to Successful recovery of Falcon 9 Stage 1 Boosters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Developed a classification model to accurately predict successful recoveries with 80% confidence and 80% accuracy</a:t>
            </a:r>
          </a:p>
        </p:txBody>
      </p:sp>
      <p:pic>
        <p:nvPicPr>
          <p:cNvPr id="6" name="Picture 5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3C641794-DE75-DBD1-BE72-818DB3C5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51" y="1836713"/>
            <a:ext cx="5110221" cy="438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BBF59-63F6-A019-BA92-3997D9C33696}"/>
              </a:ext>
            </a:extLst>
          </p:cNvPr>
          <p:cNvSpPr txBox="1"/>
          <p:nvPr/>
        </p:nvSpPr>
        <p:spPr>
          <a:xfrm>
            <a:off x="6987922" y="1405826"/>
            <a:ext cx="38298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Gains due to Prediction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76223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COUNT() function in combination with logical OR in the WHERE clause for the SELECT statement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F6BE0F-ED62-9000-4D29-2183C85C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11" y="1448436"/>
            <a:ext cx="65659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56452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 sub-query in the WHERE clause to calculate the maximum payload and compare it to a given records payload value.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those returned records, select the DISTINCT version values to display.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3E20304-98B8-907C-C4AC-4F08610E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106" y="1340930"/>
            <a:ext cx="4401505" cy="46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82623"/>
            <a:ext cx="10149781" cy="13832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function to parse the date field and assign a month name and to provide a logical operator in the WHERE clause.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54B70878-0CBF-8695-200B-B77F057D8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11" y="1575377"/>
            <a:ext cx="7772400" cy="354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18630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use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parse the date field and use the BETWEEN operator.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and ORDER BY required.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8119E19-82BB-4EE3-929A-8BE3CAD0C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87" y="1298048"/>
            <a:ext cx="6054824" cy="49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74181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the southern region of the US located very close to the coast but distanced from major population centers.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GeoSpatial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Data for Launch Sites</a:t>
            </a:r>
          </a:p>
        </p:txBody>
      </p:sp>
      <p:pic>
        <p:nvPicPr>
          <p:cNvPr id="6" name="Picture 5" descr="A map of the united states&#10;&#10;Description automatically generated with medium confidence">
            <a:extLst>
              <a:ext uri="{FF2B5EF4-FFF2-40B4-BE49-F238E27FC236}">
                <a16:creationId xmlns:a16="http://schemas.microsoft.com/office/drawing/2014/main" id="{CE1E73BC-BBFA-6E1A-2F64-D0FE0D68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72" y="1562959"/>
            <a:ext cx="7772400" cy="461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00685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Launch Sites had a much higher frequency of success.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Recovery Success by Launch Site</a:t>
            </a:r>
          </a:p>
        </p:txBody>
      </p:sp>
      <p:pic>
        <p:nvPicPr>
          <p:cNvPr id="4" name="Picture 3" descr="A picture containing screenshot, map&#10;&#10;Description automatically generated">
            <a:extLst>
              <a:ext uri="{FF2B5EF4-FFF2-40B4-BE49-F238E27FC236}">
                <a16:creationId xmlns:a16="http://schemas.microsoft.com/office/drawing/2014/main" id="{4E453A7E-B328-ECE2-CC2B-7DF5AE48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672" y="1577009"/>
            <a:ext cx="7518300" cy="45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2861086" cy="4314825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tend to be distant from major population centers but reasonably close to railways and highways.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could be due to the US N/S highways and railroads hugging the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If you are near the coast, you are near a major highway and railroad almost anywhere in the US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Launch Sites to Landmarks</a:t>
            </a:r>
          </a:p>
        </p:txBody>
      </p:sp>
      <p:pic>
        <p:nvPicPr>
          <p:cNvPr id="4" name="Picture 3" descr="A picture containing map, text, atlas, screenshot&#10;&#10;Description automatically generated">
            <a:extLst>
              <a:ext uri="{FF2B5EF4-FFF2-40B4-BE49-F238E27FC236}">
                <a16:creationId xmlns:a16="http://schemas.microsoft.com/office/drawing/2014/main" id="{A4B39E3B-90B7-F85C-02D5-E1180548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72" y="1506357"/>
            <a:ext cx="7772400" cy="46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9110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KSC-LC39A Has the highest frequency of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has the second highest.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site has over 50% success rate.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Rates by Site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31FA96-BD0B-37BE-9983-3E27F4A9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85" y="1394836"/>
            <a:ext cx="626075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49133" y="1616923"/>
            <a:ext cx="5660840" cy="42190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Falcon9 Launches as almost half their competition. This is due largely to the ability to recover and re-use their 1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boosters.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to Solve: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what features are predictors of successful recovery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could accurately predict the success rate of the recovery, we could use this method to determine the actual cost per launch for future proposals.</a:t>
            </a:r>
          </a:p>
        </p:txBody>
      </p:sp>
      <p:pic>
        <p:nvPicPr>
          <p:cNvPr id="3" name="Picture 2" descr="A blue and red pie chart&#10;&#10;Description automatically generated with medium confidence">
            <a:extLst>
              <a:ext uri="{FF2B5EF4-FFF2-40B4-BE49-F238E27FC236}">
                <a16:creationId xmlns:a16="http://schemas.microsoft.com/office/drawing/2014/main" id="{42C8B6D3-89A0-7589-3836-0181467A57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537" y="1603592"/>
            <a:ext cx="4889500" cy="4622800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723ED6-B111-8485-2460-3690B64E8743}"/>
              </a:ext>
            </a:extLst>
          </p:cNvPr>
          <p:cNvSpPr txBox="1">
            <a:spLocks/>
          </p:cNvSpPr>
          <p:nvPr/>
        </p:nvSpPr>
        <p:spPr>
          <a:xfrm>
            <a:off x="7161557" y="1616923"/>
            <a:ext cx="3805459" cy="5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vs. Failure to Recover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CDA2E9B-68BA-3531-F189-9BFB4DB18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316" y="2038803"/>
            <a:ext cx="53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25625"/>
            <a:ext cx="385122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Over 76% of all launches from KSC LC-39A have resulted in successful recovery of the Falcon 9 Booster.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for KSC LC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515E64-B6C7-F66A-FFA2-3BCCDA0C8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27" y="1421426"/>
            <a:ext cx="6419200" cy="51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661590"/>
            <a:ext cx="10414662" cy="23753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FT Booster version seems more successful over the entire range of payloads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v1.1 Booster does not have a good success rate, frequently resulting in a failed recovery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Success Rate All Sites</a:t>
            </a:r>
          </a:p>
        </p:txBody>
      </p:sp>
      <p:pic>
        <p:nvPicPr>
          <p:cNvPr id="4" name="Picture 3" descr="A picture containing text, screenshot, number, plot&#10;&#10;Description automatically generated">
            <a:extLst>
              <a:ext uri="{FF2B5EF4-FFF2-40B4-BE49-F238E27FC236}">
                <a16:creationId xmlns:a16="http://schemas.microsoft.com/office/drawing/2014/main" id="{A0735E5B-AA17-8701-140B-D8BEE548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381465"/>
            <a:ext cx="5004163" cy="3667613"/>
          </a:xfrm>
          <a:prstGeom prst="rect">
            <a:avLst/>
          </a:prstGeom>
        </p:spPr>
      </p:pic>
      <p:pic>
        <p:nvPicPr>
          <p:cNvPr id="7" name="Picture 6" descr="A picture containing text, screenshot, number, plot&#10;&#10;Description automatically generated">
            <a:extLst>
              <a:ext uri="{FF2B5EF4-FFF2-40B4-BE49-F238E27FC236}">
                <a16:creationId xmlns:a16="http://schemas.microsoft.com/office/drawing/2014/main" id="{78925FEF-EDB9-DB3E-A6BE-395FE6EA7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059" y="1334083"/>
            <a:ext cx="5645426" cy="37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34532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Tree, Logistic Regression and SVM machines achieved over 80% F1 score.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addition all three achieved 80% on their Positive Predictive Score.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provides direct probabilities of success and is the best model for this problem.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8872EA12-D210-1BDF-8958-F5CAFEBEA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151220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21259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the Logistic Regression model shows all 12 of 12 True Positives of the test sample were predicted correctly.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of the Failed recoveries were mis-classified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Fase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Positives.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represents an 80% positive predictive confidence in the model to predict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onseen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3C06C669-F22E-6581-EA56-385FE488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877" y="1334260"/>
            <a:ext cx="5931733" cy="51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93699"/>
            <a:ext cx="4673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 Fins and Legs are the most predictive factor for successful recovery of the Falcon 9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followed by the re-use count of the booster. ‘It worked before..’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predict successful recovery of the Falcon 9 boosters with ~80% accuracy and confidence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Recovery rates will likely continue to increase over time.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13891057-3838-3A40-2F7D-4106C84C4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611" y="146353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F1E8-2213-3652-B9E3-ADFBF4A7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Calibration Comparison</a:t>
            </a:r>
          </a:p>
        </p:txBody>
      </p:sp>
      <p:pic>
        <p:nvPicPr>
          <p:cNvPr id="5" name="Picture 4" descr="A graph of calibration plots&#10;&#10;Description automatically generated with low confidence">
            <a:extLst>
              <a:ext uri="{FF2B5EF4-FFF2-40B4-BE49-F238E27FC236}">
                <a16:creationId xmlns:a16="http://schemas.microsoft.com/office/drawing/2014/main" id="{25C2F13A-FFD1-C12E-0E0A-4B387DDE5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82" y="945874"/>
            <a:ext cx="7882835" cy="59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0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F1E8-2213-3652-B9E3-ADFBF4A7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Calibration Comparison</a:t>
            </a:r>
          </a:p>
        </p:txBody>
      </p:sp>
      <p:pic>
        <p:nvPicPr>
          <p:cNvPr id="7" name="Picture 6" descr="A graph of a logistic regression roc curves&#10;&#10;Description automatically generated with low confidence">
            <a:extLst>
              <a:ext uri="{FF2B5EF4-FFF2-40B4-BE49-F238E27FC236}">
                <a16:creationId xmlns:a16="http://schemas.microsoft.com/office/drawing/2014/main" id="{90D8BC77-7A22-4AE8-BC3A-F2F95374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17" y="1027906"/>
            <a:ext cx="5842000" cy="4381500"/>
          </a:xfrm>
          <a:prstGeom prst="rect">
            <a:avLst/>
          </a:prstGeom>
        </p:spPr>
      </p:pic>
      <p:pic>
        <p:nvPicPr>
          <p:cNvPr id="4" name="Picture 3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193662ED-7CA0-9092-4A0B-43CCBA3A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1027906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43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F1E8-2213-3652-B9E3-ADFBF4A7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Calibration Comparison</a:t>
            </a:r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F3B4EF50-371B-B3FE-AF3C-80350DAEF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0" y="1238250"/>
            <a:ext cx="5842000" cy="4381500"/>
          </a:xfrm>
          <a:prstGeom prst="rect">
            <a:avLst/>
          </a:prstGeom>
        </p:spPr>
      </p:pic>
      <p:pic>
        <p:nvPicPr>
          <p:cNvPr id="8" name="Picture 7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711196F-ECB9-7DBA-DB3B-8F160CC8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7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52030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public web sites (Wikipedia)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Historical Information provided by SpaceX REST API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brought together in an SQL database for initial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quantative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analysis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Feature selection guided by EDA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Regression, SVM, KNN and Decision Tree models tested and </a:t>
            </a:r>
            <a:b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evaluated by metric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picture containing text, screenshot, circle, font&#10;&#10;Description automatically generated">
            <a:extLst>
              <a:ext uri="{FF2B5EF4-FFF2-40B4-BE49-F238E27FC236}">
                <a16:creationId xmlns:a16="http://schemas.microsoft.com/office/drawing/2014/main" id="{51E762FD-D73D-B166-30A3-FCD0E9719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927" y="1484391"/>
            <a:ext cx="3329062" cy="19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166963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Historical Launch Data Sources: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 public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Wikipedia.com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page for Falcon 9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public Website (Pricing)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tabular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Normalizing JSON data from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/ empty values removed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filtered for Falcon 9 Boosters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Payload Data filled with Mean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CC502AC7-28E3-BE37-11E7-EFE00DDF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364212"/>
            <a:ext cx="5788715" cy="52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82461"/>
            <a:ext cx="4016305" cy="49447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 Data: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Name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Name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Coordinates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 of Payload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information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Flights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 of Landing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Pad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 Fin Usage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Leg Usage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 Core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Serial Number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 Version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Flights with particular core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Payload Information filled with mean value</a:t>
            </a:r>
            <a:endParaRPr lang="en-US" sz="3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Archive: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33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/Cstudent76543/</a:t>
            </a:r>
            <a:r>
              <a:rPr lang="en-US" sz="33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Data_Collection.git</a:t>
            </a:r>
            <a:endParaRPr lang="en-US" sz="33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63A7BE97-E6B2-3E25-6D1E-E23648E5C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61" y="1482461"/>
            <a:ext cx="6210111" cy="486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Public Wikipedia information about Falcon 9: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Outcome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Customer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/ Time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info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Landing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Archive: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/Cstudent76543/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WebScrape.git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picture containing text, diagram, plan, line&#10;&#10;Description automatically generated">
            <a:extLst>
              <a:ext uri="{FF2B5EF4-FFF2-40B4-BE49-F238E27FC236}">
                <a16:creationId xmlns:a16="http://schemas.microsoft.com/office/drawing/2014/main" id="{46F36F16-2ABB-DA29-1F1B-84AE6214C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209" y="1792287"/>
            <a:ext cx="6501793" cy="40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</TotalTime>
  <Words>2472</Words>
  <Application>Microsoft Macintosh PowerPoint</Application>
  <PresentationFormat>Widescreen</PresentationFormat>
  <Paragraphs>345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Calibration Comparison</vt:lpstr>
      <vt:lpstr>Model Calibration Comparison</vt:lpstr>
      <vt:lpstr>Model Calibration Comparison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Office User</cp:lastModifiedBy>
  <cp:revision>199</cp:revision>
  <dcterms:created xsi:type="dcterms:W3CDTF">2021-04-29T18:58:34Z</dcterms:created>
  <dcterms:modified xsi:type="dcterms:W3CDTF">2023-06-07T23:29:55Z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